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7" r:id="rId8"/>
    <p:sldId id="286" r:id="rId9"/>
    <p:sldId id="285" r:id="rId10"/>
    <p:sldId id="288" r:id="rId11"/>
    <p:sldId id="289" r:id="rId1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>
        <p:scale>
          <a:sx n="114" d="100"/>
          <a:sy n="114" d="100"/>
        </p:scale>
        <p:origin x="159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08/06/19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08/06/19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08/06/19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08/06/19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723431"/>
            <a:ext cx="5275385" cy="1192238"/>
          </a:xfrm>
        </p:spPr>
        <p:txBody>
          <a:bodyPr/>
          <a:lstStyle/>
          <a:p>
            <a:r>
              <a:rPr lang="es-MX" sz="7200" b="1" dirty="0">
                <a:latin typeface="SF Pro Display" pitchFamily="2" charset="0"/>
                <a:ea typeface="SF Pro Display" pitchFamily="2" charset="0"/>
              </a:rPr>
              <a:t>iOS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9"/>
            <a:ext cx="4684542" cy="728370"/>
          </a:xfrm>
        </p:spPr>
        <p:txBody>
          <a:bodyPr>
            <a:normAutofit/>
          </a:bodyPr>
          <a:lstStyle/>
          <a:p>
            <a:r>
              <a:rPr lang="es-MX" sz="3200" dirty="0"/>
              <a:t>Primer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165303"/>
            <a:ext cx="4684542" cy="14208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iOS</a:t>
            </a:r>
          </a:p>
          <a:p>
            <a:r>
              <a:rPr lang="es-MX" sz="3200" dirty="0"/>
              <a:t>Xcode 10</a:t>
            </a:r>
          </a:p>
          <a:p>
            <a:r>
              <a:rPr lang="es-MX" sz="3200" dirty="0"/>
              <a:t>UIKit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4850" y="327879"/>
            <a:ext cx="6144664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altLang="es-ES" dirty="0"/>
              <a:t>Elementos de la ventana y archivos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Navegador</a:t>
            </a:r>
            <a:endParaRPr lang="en-US" b="1" dirty="0"/>
          </a:p>
          <a:p>
            <a:r>
              <a:rPr lang="en-US" b="1" dirty="0"/>
              <a:t>Editor</a:t>
            </a:r>
          </a:p>
          <a:p>
            <a:r>
              <a:rPr lang="en-US" b="1" dirty="0" err="1"/>
              <a:t>Botones</a:t>
            </a:r>
            <a:r>
              <a:rPr lang="en-US" b="1" dirty="0"/>
              <a:t> de </a:t>
            </a:r>
            <a:r>
              <a:rPr lang="en-US" b="1" dirty="0" err="1"/>
              <a:t>construcción</a:t>
            </a:r>
            <a:endParaRPr lang="en-US" b="1" dirty="0"/>
          </a:p>
          <a:p>
            <a:r>
              <a:rPr lang="en-US" b="1" dirty="0"/>
              <a:t>Estado</a:t>
            </a:r>
          </a:p>
          <a:p>
            <a:r>
              <a:rPr lang="en-US" b="1" dirty="0" err="1"/>
              <a:t>Opciones</a:t>
            </a:r>
            <a:r>
              <a:rPr lang="en-US" b="1" dirty="0"/>
              <a:t> de la </a:t>
            </a:r>
            <a:r>
              <a:rPr lang="en-US" b="1" dirty="0" err="1"/>
              <a:t>interfaz</a:t>
            </a:r>
            <a:endParaRPr lang="en-US" b="1" dirty="0"/>
          </a:p>
          <a:p>
            <a:endParaRPr lang="en-US" altLang="en-US" b="1" dirty="0"/>
          </a:p>
          <a:p>
            <a:r>
              <a:rPr lang="en-US" altLang="en-US" b="1" dirty="0" err="1"/>
              <a:t>archivo.swift</a:t>
            </a:r>
            <a:endParaRPr lang="en-US" altLang="en-US" b="1" dirty="0"/>
          </a:p>
          <a:p>
            <a:r>
              <a:rPr lang="en-US" altLang="en-US" b="1" dirty="0" err="1"/>
              <a:t>archivo.storyboard</a:t>
            </a:r>
            <a:endParaRPr lang="en-US" altLang="en-US" b="1" dirty="0"/>
          </a:p>
          <a:p>
            <a:endParaRPr lang="en-US" altLang="en-US" b="1" dirty="0"/>
          </a:p>
          <a:p>
            <a:pPr algn="ctr"/>
            <a:r>
              <a:rPr lang="en-US" altLang="en-US" sz="3200" b="1" dirty="0" err="1">
                <a:solidFill>
                  <a:srgbClr val="FF0000"/>
                </a:solidFill>
              </a:rPr>
              <a:t>Modelo</a:t>
            </a:r>
            <a:r>
              <a:rPr lang="en-US" altLang="en-US" sz="3200" b="1" dirty="0">
                <a:solidFill>
                  <a:srgbClr val="FF0000"/>
                </a:solidFill>
              </a:rPr>
              <a:t> Vista </a:t>
            </a:r>
            <a:r>
              <a:rPr lang="en-US" altLang="en-US" sz="3200" b="1" dirty="0" err="1">
                <a:solidFill>
                  <a:srgbClr val="FF0000"/>
                </a:solidFill>
              </a:rPr>
              <a:t>Controlador</a:t>
            </a:r>
            <a:endParaRPr lang="en-US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7A783-6741-6A43-A272-3FF9D342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62" y="3189248"/>
            <a:ext cx="3392115" cy="17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0176" y="327879"/>
            <a:ext cx="5899337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altLang="es-ES" dirty="0"/>
              <a:t>Elementos en una interfaz 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AA8DF-B74B-6B46-9E88-33A3F569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72" y="1550019"/>
            <a:ext cx="4846573" cy="4865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45CEE-D19F-914B-B368-40BF9692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28" y="4152486"/>
            <a:ext cx="2126785" cy="2135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9941A-73E1-5143-8B26-9CCBAA0A9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56" y="1639229"/>
            <a:ext cx="2503244" cy="25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8745" y="360669"/>
            <a:ext cx="5436235" cy="596265"/>
          </a:xfrm>
        </p:spPr>
        <p:txBody>
          <a:bodyPr/>
          <a:lstStyle/>
          <a:p>
            <a:pPr algn="r"/>
            <a:r>
              <a:rPr lang="es-MX" altLang="es-ES"/>
              <a:t>El mundo Apple </a:t>
            </a:r>
            <a:endParaRPr lang="es-MX" altLang="es-ES" dirty="0"/>
          </a:p>
        </p:txBody>
      </p:sp>
      <p:sp>
        <p:nvSpPr>
          <p:cNvPr id="5" name="Marcador de posición de contenido 2">
            <a:extLst>
              <a:ext uri="{FF2B5EF4-FFF2-40B4-BE49-F238E27FC236}">
                <a16:creationId xmlns:a16="http://schemas.microsoft.com/office/drawing/2014/main" id="{9E039D28-342C-104B-A805-B1E3E23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782" y="1538241"/>
            <a:ext cx="6222436" cy="4959090"/>
          </a:xfrm>
        </p:spPr>
        <p:txBody>
          <a:bodyPr/>
          <a:lstStyle/>
          <a:p>
            <a:r>
              <a:rPr lang="en-US" sz="1800" b="1"/>
              <a:t>iOS</a:t>
            </a:r>
            <a:r>
              <a:rPr lang="en-US" sz="1800"/>
              <a:t> es un sistema operativo móvil de la multinacional Apple Inc.</a:t>
            </a:r>
          </a:p>
          <a:p>
            <a:r>
              <a:rPr lang="en-US" sz="1800"/>
              <a:t>	 iOS 12.3.1   -    Beta 2 iOS 13</a:t>
            </a:r>
          </a:p>
          <a:p>
            <a:r>
              <a:rPr lang="en-US" altLang="en-US" sz="1800" b="1"/>
              <a:t>macOS</a:t>
            </a:r>
            <a:r>
              <a:rPr lang="en-US" altLang="en-US" sz="1800"/>
              <a:t> </a:t>
            </a:r>
            <a:r>
              <a:rPr lang="en-US" sz="1800"/>
              <a:t>es una serie de sistemas operativos gráficos desarrollados y comercializados por Apple Inc.</a:t>
            </a:r>
          </a:p>
          <a:p>
            <a:r>
              <a:rPr lang="en-US" sz="1800"/>
              <a:t>macOS 10.14.5 (Mojave)  - Beta 10.15 (Catalina)</a:t>
            </a:r>
          </a:p>
          <a:p>
            <a:endParaRPr lang="en-US" altLang="en-US" sz="1800"/>
          </a:p>
          <a:p>
            <a:r>
              <a:rPr lang="en-US" altLang="en-US" sz="1800"/>
              <a:t> - iPhone (iOS)</a:t>
            </a:r>
          </a:p>
          <a:p>
            <a:r>
              <a:rPr lang="en-US" altLang="en-US" sz="1800"/>
              <a:t> - iPad (Próx. iPadOS)</a:t>
            </a:r>
          </a:p>
          <a:p>
            <a:r>
              <a:rPr lang="en-US" altLang="en-US" sz="1800"/>
              <a:t> - iPod Touch (iOS)</a:t>
            </a:r>
          </a:p>
          <a:p>
            <a:r>
              <a:rPr lang="en-US" altLang="en-US" sz="1800"/>
              <a:t> - Mac (macOS)</a:t>
            </a:r>
          </a:p>
          <a:p>
            <a:r>
              <a:rPr lang="en-US" altLang="en-US" sz="1800"/>
              <a:t> - Apple Watch (watchOS)</a:t>
            </a:r>
          </a:p>
          <a:p>
            <a:r>
              <a:rPr lang="es-ES" altLang="en-US" sz="1800"/>
              <a:t> - Apple TV (tvOS)</a:t>
            </a:r>
            <a:endParaRPr lang="es-ES" alt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B495D-EDCC-D444-8D7C-4BC1343D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90" b="91848" l="5463" r="93241">
                        <a14:foregroundMark x1="17130" y1="33696" x2="12222" y2="48188"/>
                        <a14:foregroundMark x1="12222" y1="48188" x2="15093" y2="60870"/>
                        <a14:foregroundMark x1="15093" y1="60870" x2="15741" y2="61413"/>
                        <a14:foregroundMark x1="6667" y1="27536" x2="10370" y2="72283"/>
                        <a14:foregroundMark x1="10370" y1="72283" x2="18981" y2="78261"/>
                        <a14:foregroundMark x1="18981" y1="78261" x2="25741" y2="77355"/>
                        <a14:foregroundMark x1="28241" y1="70109" x2="52685" y2="56522"/>
                        <a14:foregroundMark x1="52685" y1="56522" x2="52870" y2="56522"/>
                        <a14:foregroundMark x1="26019" y1="46920" x2="36296" y2="38587"/>
                        <a14:foregroundMark x1="36296" y1="38587" x2="42778" y2="37319"/>
                        <a14:foregroundMark x1="15926" y1="69022" x2="27685" y2="69022"/>
                        <a14:foregroundMark x1="27685" y1="69022" x2="46111" y2="65399"/>
                        <a14:foregroundMark x1="46111" y1="65399" x2="46111" y2="65399"/>
                        <a14:foregroundMark x1="41944" y1="70109" x2="36204" y2="79710"/>
                        <a14:foregroundMark x1="12130" y1="85507" x2="19815" y2="85688"/>
                        <a14:foregroundMark x1="19815" y1="85688" x2="28241" y2="83152"/>
                        <a14:foregroundMark x1="5463" y1="79529" x2="5463" y2="79529"/>
                        <a14:foregroundMark x1="6019" y1="83696" x2="10741" y2="84964"/>
                        <a14:foregroundMark x1="5556" y1="78080" x2="6019" y2="40580"/>
                        <a14:foregroundMark x1="5741" y1="26087" x2="7315" y2="25725"/>
                        <a14:foregroundMark x1="6667" y1="25000" x2="15000" y2="25181"/>
                        <a14:foregroundMark x1="15000" y1="25181" x2="22407" y2="24457"/>
                        <a14:foregroundMark x1="22407" y1="24457" x2="32685" y2="25362"/>
                        <a14:foregroundMark x1="33796" y1="25362" x2="34259" y2="41667"/>
                        <a14:foregroundMark x1="34259" y1="41667" x2="34259" y2="41848"/>
                        <a14:foregroundMark x1="32500" y1="23551" x2="33981" y2="13043"/>
                        <a14:foregroundMark x1="32593" y1="12862" x2="34259" y2="7790"/>
                        <a14:foregroundMark x1="34259" y1="9058" x2="50093" y2="9601"/>
                        <a14:foregroundMark x1="49907" y1="9783" x2="56944" y2="10145"/>
                        <a14:foregroundMark x1="56944" y1="10145" x2="72407" y2="8152"/>
                        <a14:foregroundMark x1="72407" y1="8152" x2="78333" y2="9601"/>
                        <a14:foregroundMark x1="77500" y1="9420" x2="86759" y2="10145"/>
                        <a14:foregroundMark x1="52130" y1="17572" x2="69630" y2="17754"/>
                        <a14:foregroundMark x1="69630" y1="17754" x2="82593" y2="17029"/>
                        <a14:foregroundMark x1="85278" y1="17210" x2="71759" y2="39855"/>
                        <a14:foregroundMark x1="93333" y1="84601" x2="93333" y2="84601"/>
                        <a14:foregroundMark x1="26759" y1="89493" x2="26759" y2="89493"/>
                        <a14:foregroundMark x1="27407" y1="90580" x2="27407" y2="90580"/>
                        <a14:foregroundMark x1="38519" y1="91304" x2="38519" y2="91304"/>
                        <a14:foregroundMark x1="37685" y1="91848" x2="37685" y2="91848"/>
                        <a14:foregroundMark x1="37130" y1="91667" x2="27963" y2="90399"/>
                        <a14:foregroundMark x1="33519" y1="91304" x2="27222" y2="90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358" y="4839629"/>
            <a:ext cx="3231018" cy="1651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9482F-6A2B-A040-9895-2D150E7A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887" y="3883955"/>
            <a:ext cx="836342" cy="836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7984C-39A1-5041-93E3-5CCE0D708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475" y="3749393"/>
            <a:ext cx="1085485" cy="1085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461463"/>
            <a:ext cx="5436235" cy="596265"/>
          </a:xfrm>
        </p:spPr>
        <p:txBody>
          <a:bodyPr/>
          <a:lstStyle/>
          <a:p>
            <a:pPr algn="r"/>
            <a:r>
              <a:rPr lang="es-MX" altLang="es-ES"/>
              <a:t>Desarrollo de Apps </a:t>
            </a:r>
            <a:endParaRPr lang="es-MX" alt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18484"/>
            <a:ext cx="6773593" cy="4445391"/>
          </a:xfrm>
        </p:spPr>
        <p:txBody>
          <a:bodyPr/>
          <a:lstStyle/>
          <a:p>
            <a:r>
              <a:rPr lang="es-ES" altLang="en-US" sz="1800" dirty="0"/>
              <a:t>Para desarrollar apps dentro del entorno iOS es necesario:</a:t>
            </a:r>
          </a:p>
          <a:p>
            <a:r>
              <a:rPr lang="es-ES" altLang="en-US" sz="1800" dirty="0"/>
              <a:t> - Mac (recomendaciones al terminar la clase)</a:t>
            </a:r>
          </a:p>
          <a:p>
            <a:r>
              <a:rPr lang="es-ES" altLang="en-US" sz="1800" dirty="0"/>
              <a:t> - Cuenta de desarrollador (Apple </a:t>
            </a:r>
            <a:r>
              <a:rPr lang="es-ES" altLang="en-US" sz="1800" dirty="0" err="1"/>
              <a:t>Developer</a:t>
            </a:r>
            <a:r>
              <a:rPr lang="es-ES" altLang="en-US" sz="1800" dirty="0"/>
              <a:t> </a:t>
            </a:r>
            <a:r>
              <a:rPr lang="es-ES" altLang="en-US" sz="1800" dirty="0" err="1"/>
              <a:t>Program</a:t>
            </a:r>
            <a:r>
              <a:rPr lang="es-ES" altLang="en-US" sz="1800" dirty="0"/>
              <a:t> ) ** gratis.</a:t>
            </a:r>
          </a:p>
          <a:p>
            <a:r>
              <a:rPr lang="es-ES" altLang="en-US" sz="1800" dirty="0"/>
              <a:t> - </a:t>
            </a:r>
            <a:r>
              <a:rPr lang="es-ES" altLang="en-US" sz="1800" dirty="0" err="1"/>
              <a:t>Xcode</a:t>
            </a:r>
            <a:r>
              <a:rPr lang="es-ES" altLang="en-US" sz="1800" dirty="0"/>
              <a:t> (9 o superior)</a:t>
            </a:r>
          </a:p>
          <a:p>
            <a:r>
              <a:rPr lang="es-ES" altLang="en-US" sz="1800" dirty="0"/>
              <a:t> - De preferencia un dispositivo iOS </a:t>
            </a:r>
          </a:p>
          <a:p>
            <a:r>
              <a:rPr lang="es-ES" altLang="en-US" sz="1800" dirty="0"/>
              <a:t> -  Cable </a:t>
            </a:r>
            <a:r>
              <a:rPr lang="es-ES" altLang="en-US" sz="1800" dirty="0" err="1"/>
              <a:t>lightning</a:t>
            </a:r>
            <a:endParaRPr lang="es-ES" altLang="en-US" sz="1800" dirty="0"/>
          </a:p>
          <a:p>
            <a:r>
              <a:rPr lang="es-ES" altLang="en-US" sz="1800" dirty="0"/>
              <a:t> -  </a:t>
            </a:r>
            <a:r>
              <a:rPr lang="es-ES" altLang="en-US" sz="1800" b="1" dirty="0"/>
              <a:t>Un proyecto grande en mente</a:t>
            </a:r>
          </a:p>
          <a:p>
            <a:endParaRPr lang="es-ES" altLang="en-US" sz="1800" dirty="0"/>
          </a:p>
          <a:p>
            <a:r>
              <a:rPr lang="es-ES" altLang="en-US" sz="1800" dirty="0"/>
              <a:t>Otras opciones para programar Swift (solo </a:t>
            </a:r>
            <a:r>
              <a:rPr lang="es-ES" altLang="en-US" sz="1800" b="1" dirty="0">
                <a:solidFill>
                  <a:srgbClr val="FF0000"/>
                </a:solidFill>
              </a:rPr>
              <a:t>scripts</a:t>
            </a:r>
            <a:r>
              <a:rPr lang="es-ES" altLang="en-US" sz="1800" dirty="0"/>
              <a:t>):</a:t>
            </a:r>
          </a:p>
          <a:p>
            <a:r>
              <a:rPr lang="es-ES" altLang="en-US" sz="1800" dirty="0"/>
              <a:t> - App para iPad: Swift </a:t>
            </a:r>
            <a:r>
              <a:rPr lang="es-ES" altLang="en-US" sz="1800" dirty="0" err="1"/>
              <a:t>Playgrounds</a:t>
            </a:r>
            <a:endParaRPr lang="es-ES" altLang="en-US" sz="1800" dirty="0"/>
          </a:p>
          <a:p>
            <a:r>
              <a:rPr lang="es-ES" altLang="en-US" sz="1800" dirty="0"/>
              <a:t> - En GNU/Linux Ubuntu 14, 16 o 18. Para Swift 5: 18.04.</a:t>
            </a:r>
          </a:p>
          <a:p>
            <a:endParaRPr lang="es-E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A51A5-2B4C-FB4A-BC78-D143B767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08" y="3088887"/>
            <a:ext cx="1486210" cy="14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Hablemos de Swift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580749"/>
          </a:xfrm>
        </p:spPr>
        <p:txBody>
          <a:bodyPr/>
          <a:lstStyle/>
          <a:p>
            <a:r>
              <a:rPr lang="es-ES" altLang="en-US" sz="1800" dirty="0"/>
              <a:t>**Script vs Proyecto.</a:t>
            </a:r>
          </a:p>
          <a:p>
            <a:endParaRPr lang="es-ES" altLang="en-US" sz="1800" dirty="0"/>
          </a:p>
          <a:p>
            <a:r>
              <a:rPr lang="es-ES" altLang="en-US" sz="1800" dirty="0"/>
              <a:t>Versión actual: </a:t>
            </a:r>
            <a:r>
              <a:rPr lang="es-ES" altLang="en-US" sz="1800" b="1" dirty="0"/>
              <a:t>Swift 5</a:t>
            </a:r>
          </a:p>
          <a:p>
            <a:r>
              <a:rPr lang="es-ES" altLang="en-US" sz="1800" b="1" dirty="0"/>
              <a:t>	</a:t>
            </a:r>
            <a:r>
              <a:rPr lang="es-ES" altLang="en-US" sz="1800" dirty="0"/>
              <a:t>Mejoras: Estabilidad binaria.</a:t>
            </a:r>
          </a:p>
          <a:p>
            <a:endParaRPr lang="es-ES" altLang="en-US" sz="1800" b="1" dirty="0"/>
          </a:p>
          <a:p>
            <a:r>
              <a:rPr lang="es-ES" altLang="en-US" sz="1800" b="1" dirty="0"/>
              <a:t>¿Por qué Swift? </a:t>
            </a:r>
            <a:r>
              <a:rPr lang="es-ES" altLang="en-US" sz="1800" dirty="0"/>
              <a:t>Para muchos desarrolladores Swift es:</a:t>
            </a:r>
          </a:p>
          <a:p>
            <a:r>
              <a:rPr lang="es-ES" altLang="en-US" sz="1800" b="1" dirty="0"/>
              <a:t>	</a:t>
            </a:r>
            <a:r>
              <a:rPr lang="es-ES" altLang="en-US" sz="1600" dirty="0"/>
              <a:t>- De agradable sintaxis (Puedes poner </a:t>
            </a:r>
            <a:r>
              <a:rPr lang="es-ES" altLang="en-US" sz="1600" dirty="0" err="1"/>
              <a:t>emojis</a:t>
            </a:r>
            <a:r>
              <a:rPr lang="es-ES" altLang="en-US" sz="1600" dirty="0"/>
              <a:t> en el código)</a:t>
            </a:r>
            <a:endParaRPr lang="es-ES" altLang="en-US" sz="1600" b="1" dirty="0"/>
          </a:p>
          <a:p>
            <a:r>
              <a:rPr lang="es-ES" altLang="en-US" sz="1600" b="1" dirty="0"/>
              <a:t>	</a:t>
            </a:r>
            <a:r>
              <a:rPr lang="es-ES" altLang="en-US" sz="1600" dirty="0"/>
              <a:t>- Código limpio, únicamente pones lo que requieres.</a:t>
            </a:r>
          </a:p>
          <a:p>
            <a:r>
              <a:rPr lang="es-ES" altLang="en-US" sz="1600" b="1" dirty="0"/>
              <a:t>	</a:t>
            </a:r>
            <a:r>
              <a:rPr lang="es-ES" altLang="en-US" sz="1600" dirty="0"/>
              <a:t>- Orientado a objetos -&gt; Orientado a protocolos</a:t>
            </a:r>
          </a:p>
          <a:p>
            <a:r>
              <a:rPr lang="es-ES" altLang="en-US" sz="1600" b="1" dirty="0"/>
              <a:t>	</a:t>
            </a:r>
            <a:r>
              <a:rPr lang="es-ES" altLang="en-US" sz="1600" dirty="0"/>
              <a:t>- Seguro</a:t>
            </a:r>
          </a:p>
          <a:p>
            <a:r>
              <a:rPr lang="es-ES" altLang="en-US" sz="1600" b="1" dirty="0"/>
              <a:t>	</a:t>
            </a:r>
            <a:r>
              <a:rPr lang="es-ES" altLang="en-US" sz="1600" dirty="0"/>
              <a:t>- Código abierto</a:t>
            </a:r>
          </a:p>
          <a:p>
            <a:r>
              <a:rPr lang="es-ES" altLang="en-US" sz="1600" b="1" dirty="0"/>
              <a:t>	</a:t>
            </a:r>
            <a:r>
              <a:rPr lang="es-ES" altLang="en-US" sz="1600" dirty="0"/>
              <a:t>- Fácil de aprender</a:t>
            </a:r>
          </a:p>
          <a:p>
            <a:r>
              <a:rPr lang="es-ES" altLang="en-US" sz="1600" b="1" dirty="0"/>
              <a:t>	</a:t>
            </a:r>
            <a:r>
              <a:rPr lang="es-ES" altLang="en-US" sz="1600" dirty="0"/>
              <a:t>- Curva de aprendizaje favorable</a:t>
            </a:r>
            <a:endParaRPr lang="es-ES" alt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43301-11C7-4B4F-81D1-430B1C84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22" y="1706135"/>
            <a:ext cx="1274337" cy="12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386384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¿Y mi querido Android?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697387"/>
            <a:ext cx="6773593" cy="4685019"/>
          </a:xfrm>
        </p:spPr>
        <p:txBody>
          <a:bodyPr/>
          <a:lstStyle/>
          <a:p>
            <a:r>
              <a:rPr lang="es-ES" altLang="en-US" b="1" dirty="0"/>
              <a:t>Ganancias: App Store vs Play Store</a:t>
            </a:r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endParaRPr lang="es-ES" altLang="en-US" b="1" dirty="0"/>
          </a:p>
          <a:p>
            <a:r>
              <a:rPr lang="es-ES" altLang="en-US" sz="1800" dirty="0"/>
              <a:t>Amamos a Android solo que en ganancias, por estadística muchos usuarios de iOS suelen pagar por todas las apps.</a:t>
            </a:r>
          </a:p>
          <a:p>
            <a:r>
              <a:rPr lang="es-ES" altLang="en-US" sz="1800" dirty="0"/>
              <a:t>- Apple tiene un exigente control de calidad para las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13678-5BD7-2343-8E2A-64AD7D9D9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15"/>
          <a:stretch/>
        </p:blipFill>
        <p:spPr>
          <a:xfrm>
            <a:off x="1645920" y="2333238"/>
            <a:ext cx="3728968" cy="25922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E11E3-450D-3646-9466-26E477A7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08" y="475594"/>
            <a:ext cx="807224" cy="807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711EE-77EB-C847-A9BD-C55773A2C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479" y="1511696"/>
            <a:ext cx="535601" cy="612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25B4D-1E49-1449-B014-473406F5F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19" y="2333238"/>
            <a:ext cx="2895240" cy="2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1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¿Qué podría desarrollar?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FA78F-29C4-0944-95A0-11F10643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89" y="1882670"/>
            <a:ext cx="6623825" cy="44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327879"/>
            <a:ext cx="5436235" cy="596265"/>
          </a:xfrm>
        </p:spPr>
        <p:txBody>
          <a:bodyPr>
            <a:normAutofit/>
          </a:bodyPr>
          <a:lstStyle/>
          <a:p>
            <a:pPr algn="r"/>
            <a:r>
              <a:rPr lang="es-MX" altLang="es-ES" dirty="0"/>
              <a:t>Novedades iOS 13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1" y="1786597"/>
            <a:ext cx="5436236" cy="444539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s-ES" altLang="en-US" sz="2000" dirty="0" err="1"/>
              <a:t>ARKit</a:t>
            </a:r>
            <a:r>
              <a:rPr lang="es-ES" altLang="en-US" sz="2000" dirty="0"/>
              <a:t> 3: Permite crear mejores apps de realidad aumentada pudiendo atravesar personas</a:t>
            </a:r>
          </a:p>
          <a:p>
            <a:pPr marL="342900" indent="-342900">
              <a:buFontTx/>
              <a:buChar char="-"/>
            </a:pPr>
            <a:r>
              <a:rPr lang="es-ES" altLang="en-US" sz="2000" dirty="0"/>
              <a:t>Mejora </a:t>
            </a:r>
            <a:r>
              <a:rPr lang="es-ES" altLang="en-US" sz="2000" dirty="0" err="1"/>
              <a:t>Siri</a:t>
            </a:r>
            <a:r>
              <a:rPr lang="es-ES" altLang="en-US" sz="2000" dirty="0"/>
              <a:t>: Nueva voz por Machine </a:t>
            </a:r>
            <a:r>
              <a:rPr lang="es-ES" altLang="en-US" sz="2000" dirty="0" err="1"/>
              <a:t>Learning</a:t>
            </a:r>
            <a:endParaRPr lang="es-ES" altLang="en-US" sz="2000" dirty="0"/>
          </a:p>
          <a:p>
            <a:pPr marL="342900" indent="-342900">
              <a:buFontTx/>
              <a:buChar char="-"/>
            </a:pPr>
            <a:r>
              <a:rPr lang="es-ES" altLang="en-US" sz="2000" dirty="0"/>
              <a:t>Core ML 3: Permite crear módulos       de aprendizaje máquina para por ejemplo:</a:t>
            </a:r>
          </a:p>
          <a:p>
            <a:pPr marL="857250" lvl="1" indent="-342900">
              <a:buFontTx/>
              <a:buChar char="-"/>
            </a:pPr>
            <a:r>
              <a:rPr lang="es-ES" altLang="en-US" sz="1600" dirty="0"/>
              <a:t>Reconocer rostros</a:t>
            </a:r>
          </a:p>
          <a:p>
            <a:pPr marL="857250" lvl="1" indent="-342900">
              <a:buFontTx/>
              <a:buChar char="-"/>
            </a:pPr>
            <a:r>
              <a:rPr lang="es-ES" altLang="en-US" sz="1600" dirty="0"/>
              <a:t>Ajustar los parámetros en las fotos para                         que se vean mejor</a:t>
            </a:r>
          </a:p>
          <a:p>
            <a:pPr marL="857250" lvl="1" indent="-342900">
              <a:buFontTx/>
              <a:buChar char="-"/>
            </a:pPr>
            <a:r>
              <a:rPr lang="es-ES" altLang="en-US" sz="1600" dirty="0"/>
              <a:t>Reconoce objetos</a:t>
            </a:r>
          </a:p>
          <a:p>
            <a:pPr marL="857250" lvl="1" indent="-342900">
              <a:buFontTx/>
              <a:buChar char="-"/>
            </a:pPr>
            <a:r>
              <a:rPr lang="es-ES" altLang="en-US" sz="1600" dirty="0"/>
              <a:t>Mejor traducción de textos</a:t>
            </a:r>
          </a:p>
          <a:p>
            <a:pPr marL="857250" lvl="1" indent="-342900">
              <a:buFontTx/>
              <a:buChar char="-"/>
            </a:pPr>
            <a:r>
              <a:rPr lang="es-ES" altLang="en-US" sz="1600" dirty="0"/>
              <a:t>Manejo de lenguaje natural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C7CF3-CB26-CC40-BEBD-05071FC4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01" y="3384298"/>
            <a:ext cx="2062356" cy="28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08664" y="327879"/>
            <a:ext cx="6010850" cy="596265"/>
          </a:xfrm>
        </p:spPr>
        <p:txBody>
          <a:bodyPr>
            <a:normAutofit fontScale="90000"/>
          </a:bodyPr>
          <a:lstStyle/>
          <a:p>
            <a:pPr algn="r"/>
            <a:r>
              <a:rPr lang="es-MX" altLang="es-ES" dirty="0"/>
              <a:t>Apple Developer Program 🧩 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b="1" dirty="0"/>
              <a:t>Cuenta de desarrollador</a:t>
            </a:r>
          </a:p>
          <a:p>
            <a:endParaRPr lang="es-E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796B7-7BB2-564E-B17D-C0F8E6D6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241395"/>
            <a:ext cx="6773593" cy="42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1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3278" y="32787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Empecemos 📝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645920" y="1608177"/>
            <a:ext cx="6884763" cy="4792623"/>
          </a:xfrm>
        </p:spPr>
        <p:txBody>
          <a:bodyPr/>
          <a:lstStyle/>
          <a:p>
            <a:r>
              <a:rPr lang="es-ES" altLang="en-US" b="1" dirty="0" err="1"/>
              <a:t>Xcode</a:t>
            </a:r>
            <a:endParaRPr lang="es-ES" altLang="en-US" b="1" dirty="0"/>
          </a:p>
          <a:p>
            <a:endParaRPr lang="es-ES" altLang="en-US" b="1" dirty="0"/>
          </a:p>
          <a:p>
            <a:r>
              <a:rPr lang="es-ES" altLang="en-US" dirty="0"/>
              <a:t>Descargar </a:t>
            </a:r>
            <a:r>
              <a:rPr lang="es-ES" altLang="en-US" dirty="0" err="1"/>
              <a:t>Xcode</a:t>
            </a:r>
            <a:endParaRPr lang="es-ES" altLang="en-US" dirty="0"/>
          </a:p>
          <a:p>
            <a:endParaRPr lang="es-ES" altLang="en-US" dirty="0"/>
          </a:p>
          <a:p>
            <a:endParaRPr lang="es-ES" altLang="en-US" dirty="0"/>
          </a:p>
          <a:p>
            <a:r>
              <a:rPr lang="es-ES" altLang="en-US" dirty="0">
                <a:solidFill>
                  <a:srgbClr val="FF0000"/>
                </a:solidFill>
              </a:rPr>
              <a:t>ALTO:</a:t>
            </a:r>
          </a:p>
          <a:p>
            <a:r>
              <a:rPr lang="en-US" dirty="0" err="1"/>
              <a:t>xcode</a:t>
            </a:r>
            <a:r>
              <a:rPr lang="en-US" dirty="0"/>
              <a:t>-select –install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r>
              <a:rPr lang="en-US" altLang="en-US" b="1" dirty="0" err="1"/>
              <a:t>Seleccionar</a:t>
            </a:r>
            <a:r>
              <a:rPr lang="en-US" altLang="en-US" b="1" dirty="0"/>
              <a:t> Get started with a playground.</a:t>
            </a:r>
            <a:endParaRPr lang="es-ES" altLang="en-US" b="1" dirty="0"/>
          </a:p>
          <a:p>
            <a:endParaRPr lang="es-ES" altLang="en-US" b="1" dirty="0"/>
          </a:p>
        </p:txBody>
      </p:sp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6BBA8093-C055-3C46-9954-60D8E6F99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66" y="327879"/>
            <a:ext cx="954511" cy="954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2F2FA-CC4C-3548-88E6-DBE2AEB5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61" y="1608177"/>
            <a:ext cx="3848122" cy="23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0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1933</TotalTime>
  <Words>299</Words>
  <Application>Microsoft Macintosh PowerPoint</Application>
  <PresentationFormat>On-screen Show (4:3)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Bauhaus 93</vt:lpstr>
      <vt:lpstr>Calibri</vt:lpstr>
      <vt:lpstr>Calibri Light</vt:lpstr>
      <vt:lpstr>Century Gothic</vt:lpstr>
      <vt:lpstr>SF Pro Display</vt:lpstr>
      <vt:lpstr>Tema de Office</vt:lpstr>
      <vt:lpstr>iOS Básico</vt:lpstr>
      <vt:lpstr>El mundo Apple </vt:lpstr>
      <vt:lpstr>Desarrollo de Apps </vt:lpstr>
      <vt:lpstr>Hablemos de Swift</vt:lpstr>
      <vt:lpstr>¿Y mi querido Android?</vt:lpstr>
      <vt:lpstr>¿Qué podría desarrollar?</vt:lpstr>
      <vt:lpstr>Novedades iOS 13</vt:lpstr>
      <vt:lpstr>Apple Developer Program 🧩 </vt:lpstr>
      <vt:lpstr>Empecemos 📝</vt:lpstr>
      <vt:lpstr>Elementos de la ventana y archivos</vt:lpstr>
      <vt:lpstr>Elementos en una interfaz 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39</cp:revision>
  <cp:lastPrinted>2019-06-09T20:27:55Z</cp:lastPrinted>
  <dcterms:created xsi:type="dcterms:W3CDTF">2016-11-11T20:42:00Z</dcterms:created>
  <dcterms:modified xsi:type="dcterms:W3CDTF">2019-06-09T21:41:28Z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